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9" r:id="rId4"/>
  </p:sldMasterIdLst>
  <p:notesMasterIdLst>
    <p:notesMasterId r:id="rId18"/>
  </p:notesMasterIdLst>
  <p:handoutMasterIdLst>
    <p:handoutMasterId r:id="rId19"/>
  </p:handoutMasterIdLst>
  <p:sldIdLst>
    <p:sldId id="256" r:id="rId5"/>
    <p:sldId id="410" r:id="rId6"/>
    <p:sldId id="402" r:id="rId7"/>
    <p:sldId id="399" r:id="rId8"/>
    <p:sldId id="411" r:id="rId9"/>
    <p:sldId id="404" r:id="rId10"/>
    <p:sldId id="401" r:id="rId11"/>
    <p:sldId id="400" r:id="rId12"/>
    <p:sldId id="405" r:id="rId13"/>
    <p:sldId id="409" r:id="rId14"/>
    <p:sldId id="412" r:id="rId15"/>
    <p:sldId id="413" r:id="rId16"/>
    <p:sldId id="414" r:id="rId17"/>
  </p:sldIdLst>
  <p:sldSz cx="9144000" cy="6858000" type="screen4x3"/>
  <p:notesSz cx="6811963" cy="9942513"/>
  <p:defaultTextStyle>
    <a:defPPr>
      <a:defRPr lang="lt-L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8F"/>
    <a:srgbClr val="339966"/>
    <a:srgbClr val="00CC00"/>
    <a:srgbClr val="E5F9A7"/>
    <a:srgbClr val="CC3399"/>
    <a:srgbClr val="F496D9"/>
    <a:srgbClr val="CC00CC"/>
    <a:srgbClr val="CCFF99"/>
    <a:srgbClr val="66CCFF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4" autoAdjust="0"/>
    <p:restoredTop sz="94431" autoAdjust="0"/>
  </p:normalViewPr>
  <p:slideViewPr>
    <p:cSldViewPr>
      <p:cViewPr>
        <p:scale>
          <a:sx n="66" d="100"/>
          <a:sy n="66" d="100"/>
        </p:scale>
        <p:origin x="-1374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50" d="100"/>
          <a:sy n="50" d="100"/>
        </p:scale>
        <p:origin x="-3018" y="-282"/>
      </p:cViewPr>
      <p:guideLst>
        <p:guide orient="horz" pos="3132"/>
        <p:guide pos="214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7"/>
  <c:chart>
    <c:view3D>
      <c:rotX val="30"/>
      <c:rotY val="330"/>
      <c:perspective val="50"/>
    </c:view3D>
    <c:plotArea>
      <c:layout>
        <c:manualLayout>
          <c:layoutTarget val="inner"/>
          <c:xMode val="edge"/>
          <c:yMode val="edge"/>
          <c:x val="2.3170089520800422E-2"/>
          <c:y val="3.7800687285223497E-2"/>
          <c:w val="0.6046666915450748"/>
          <c:h val="0.67010309278350733"/>
        </c:manualLayout>
      </c:layout>
      <c:pie3DChart>
        <c:varyColors val="1"/>
        <c:ser>
          <c:idx val="0"/>
          <c:order val="0"/>
          <c:dPt>
            <c:idx val="0"/>
            <c:explosion val="20"/>
          </c:dPt>
          <c:dLbls>
            <c:dLbl>
              <c:idx val="0"/>
              <c:layout>
                <c:manualLayout>
                  <c:x val="-0.1912391519780407"/>
                  <c:y val="-0.15999567064426268"/>
                </c:manualLayout>
              </c:layout>
              <c:showVal val="1"/>
            </c:dLbl>
            <c:dLbl>
              <c:idx val="1"/>
              <c:layout>
                <c:manualLayout>
                  <c:x val="0.10287387062399192"/>
                  <c:y val="2.1409475877371069E-2"/>
                </c:manualLayout>
              </c:layout>
              <c:showVal val="1"/>
            </c:dLbl>
            <c:dLbl>
              <c:idx val="2"/>
              <c:layout>
                <c:manualLayout>
                  <c:x val="5.2704324281739788E-2"/>
                  <c:y val="4.2776740536298964E-2"/>
                </c:manualLayout>
              </c:layout>
              <c:showVal val="1"/>
            </c:dLbl>
            <c:txPr>
              <a:bodyPr/>
              <a:lstStyle/>
              <a:p>
                <a:pPr>
                  <a:defRPr sz="13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  <c:showLeaderLines val="1"/>
          </c:dLbls>
          <c:cat>
            <c:strRef>
              <c:f>Sheet1!$H$3:$H$5</c:f>
              <c:strCache>
                <c:ptCount val="3"/>
                <c:pt idx="0">
                  <c:v>Extedo</c:v>
                </c:pt>
                <c:pt idx="1">
                  <c:v>Lorenco</c:v>
                </c:pt>
                <c:pt idx="2">
                  <c:v>Kiti</c:v>
                </c:pt>
              </c:strCache>
            </c:strRef>
          </c:cat>
          <c:val>
            <c:numRef>
              <c:f>Sheet1!$I$3:$I$5</c:f>
              <c:numCache>
                <c:formatCode>0%</c:formatCode>
                <c:ptCount val="3"/>
                <c:pt idx="0">
                  <c:v>0.8</c:v>
                </c:pt>
                <c:pt idx="1">
                  <c:v>0.15000000000000022</c:v>
                </c:pt>
                <c:pt idx="2">
                  <c:v>0.05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16443499064986544"/>
          <c:y val="0.69888519089752954"/>
          <c:w val="0.35320587296256262"/>
          <c:h val="0.13831182184701141"/>
        </c:manualLayout>
      </c:layout>
      <c:txPr>
        <a:bodyPr/>
        <a:lstStyle/>
        <a:p>
          <a:pPr>
            <a:defRPr sz="1500">
              <a:solidFill>
                <a:srgbClr val="00908F"/>
              </a:solidFill>
            </a:defRPr>
          </a:pPr>
          <a:endParaRPr lang="en-US"/>
        </a:p>
      </c:txPr>
    </c:legend>
    <c:plotVisOnly val="1"/>
  </c:chart>
  <c:spPr>
    <a:ln>
      <a:noFill/>
    </a:ln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BA86C-06C0-4549-8BC9-AB11095DD9F1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7A3E8-2FE1-4077-B01E-DDAF25EF0F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4016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851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8536" y="0"/>
            <a:ext cx="2951851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197" y="4722694"/>
            <a:ext cx="544957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t-LT" noProof="0" smtClean="0"/>
              <a:t>Click to edit Master text styles</a:t>
            </a:r>
          </a:p>
          <a:p>
            <a:pPr lvl="1"/>
            <a:r>
              <a:rPr lang="lt-LT" noProof="0" smtClean="0"/>
              <a:t>Second level</a:t>
            </a:r>
          </a:p>
          <a:p>
            <a:pPr lvl="2"/>
            <a:r>
              <a:rPr lang="lt-LT" noProof="0" smtClean="0"/>
              <a:t>Third level</a:t>
            </a:r>
          </a:p>
          <a:p>
            <a:pPr lvl="3"/>
            <a:r>
              <a:rPr lang="lt-LT" noProof="0" smtClean="0"/>
              <a:t>Fourth level</a:t>
            </a:r>
          </a:p>
          <a:p>
            <a:pPr lvl="4"/>
            <a:r>
              <a:rPr lang="lt-LT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51851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8536" y="9443662"/>
            <a:ext cx="2951851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2525138-5FAC-4B2F-BD2A-2C8F0C4E0C2B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xmlns="" val="4226850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25138-5FAC-4B2F-BD2A-2C8F0C4E0C2B}" type="slidenum">
              <a:rPr lang="lt-LT" smtClean="0"/>
              <a:pPr>
                <a:defRPr/>
              </a:pPr>
              <a:t>1</a:t>
            </a:fld>
            <a:endParaRPr lang="lt-L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25138-5FAC-4B2F-BD2A-2C8F0C4E0C2B}" type="slidenum">
              <a:rPr lang="lt-LT" smtClean="0"/>
              <a:pPr>
                <a:defRPr/>
              </a:pPr>
              <a:t>4</a:t>
            </a:fld>
            <a:endParaRPr lang="lt-L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25138-5FAC-4B2F-BD2A-2C8F0C4E0C2B}" type="slidenum">
              <a:rPr lang="lt-LT" smtClean="0"/>
              <a:pPr>
                <a:defRPr/>
              </a:pPr>
              <a:t>7</a:t>
            </a:fld>
            <a:endParaRPr lang="lt-L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Paantraštė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lt-L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59343-E1E9-4853-A726-0F3BC2D878EB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14B0A-7180-4A07-984E-A4D29D20425E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8BA11-C852-427E-A41F-F0637C681112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9FCA5-F199-4B08-A1E8-20D33EAE85C9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C6991-1431-43CD-8EB5-F5443C416798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EC1F1-8035-496E-B263-C4B59FFEA453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F981E-745D-485F-8D6D-6D32FA72DE1B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3D793-6EC5-4FF9-98D4-9347840BF7EE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E6181-741A-47E1-B557-D61F21ECCEE0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C9A57-85F0-4D1D-8DAF-66677A58BC8E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lt-LT" noProof="0" smtClean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301A4-B8FE-4D16-B29D-87258D848452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nas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9050" y="0"/>
            <a:ext cx="91821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lt-LT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 smtClean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162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1628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CF0441F-DCC0-46F9-B4D6-DA391A345A26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908F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0908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00908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908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908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908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908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908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908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908F"/>
          </a:solidFill>
          <a:latin typeface="+mn-lt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9832" y="548680"/>
            <a:ext cx="5039470" cy="647525"/>
          </a:xfrm>
        </p:spPr>
        <p:txBody>
          <a:bodyPr/>
          <a:lstStyle/>
          <a:p>
            <a:pPr eaLnBrk="1" hangingPunct="1"/>
            <a:r>
              <a:rPr lang="lt-LT" sz="2000" dirty="0" smtClean="0"/>
              <a:t>Valstybinė vaistų kontrolės tarnyba</a:t>
            </a:r>
            <a:br>
              <a:rPr lang="lt-LT" sz="2000" dirty="0" smtClean="0"/>
            </a:br>
            <a:r>
              <a:rPr lang="lt-LT" sz="1200" dirty="0" smtClean="0"/>
              <a:t>prie Lietuvos Respublikos sveikatos apsaugos  ministerijos</a:t>
            </a:r>
            <a:endParaRPr lang="lt-LT" sz="1400" dirty="0" smtClean="0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 rot="10800051" flipV="1">
            <a:off x="1835698" y="5900390"/>
            <a:ext cx="46863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lt-LT" sz="1500" dirty="0" smtClean="0">
                <a:solidFill>
                  <a:srgbClr val="00908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Vilnius</a:t>
            </a:r>
            <a:r>
              <a:rPr lang="en-US" sz="1500" dirty="0" smtClean="0">
                <a:solidFill>
                  <a:srgbClr val="00908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2012-06-21</a:t>
            </a:r>
            <a:endParaRPr lang="lt-LT" sz="1500" dirty="0">
              <a:solidFill>
                <a:srgbClr val="00908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" y="43935"/>
            <a:ext cx="184731" cy="36933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568900"/>
            <a:ext cx="216726" cy="53860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t-LT" sz="1100" b="0" i="0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lt-L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lt-L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http://www.vvkt.lt/vvkt/m/m_images/wfiles/i7f6at25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48680"/>
            <a:ext cx="1905000" cy="771525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0" y="2708920"/>
            <a:ext cx="8604448" cy="1015663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t-LT" sz="3000" dirty="0" smtClean="0">
                <a:solidFill>
                  <a:srgbClr val="00908F"/>
                </a:solidFill>
              </a:rPr>
              <a:t>Vaistinių preparatų elektroninių bylų informacinės sistemos diegimas ir perspektyvos</a:t>
            </a:r>
            <a:endParaRPr lang="en-US" sz="3000" b="1" kern="100" cap="none" dirty="0">
              <a:ln w="1905"/>
              <a:solidFill>
                <a:srgbClr val="00908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err="1" smtClean="0">
                <a:latin typeface="+mn-lt"/>
              </a:rPr>
              <a:t>eAF</a:t>
            </a:r>
            <a:r>
              <a:rPr lang="lt-LT" sz="3000" b="1" dirty="0" smtClean="0">
                <a:latin typeface="+mn-lt"/>
              </a:rPr>
              <a:t> projektas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2400" dirty="0" smtClean="0"/>
              <a:t>Šiuo metu projektas pilotinėje fazėje, iki 2012 m rugpjūčio</a:t>
            </a:r>
          </a:p>
          <a:p>
            <a:r>
              <a:rPr lang="lt-LT" sz="2400" dirty="0" err="1" smtClean="0"/>
              <a:t>eAF</a:t>
            </a:r>
            <a:r>
              <a:rPr lang="lt-LT" sz="2400" dirty="0" smtClean="0"/>
              <a:t> forma publikuota ir galima naudoti</a:t>
            </a:r>
          </a:p>
          <a:p>
            <a:r>
              <a:rPr lang="en-US" sz="2400" dirty="0" smtClean="0"/>
              <a:t>http://esubmission.emea.europa.eu/eaf/</a:t>
            </a:r>
            <a:endParaRPr lang="lt-LT" sz="2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>
                <a:latin typeface="+mn-lt"/>
              </a:rPr>
              <a:t>Centrinis </a:t>
            </a:r>
            <a:r>
              <a:rPr lang="lt-LT" sz="3000" b="1" dirty="0" err="1" smtClean="0">
                <a:latin typeface="+mn-lt"/>
              </a:rPr>
              <a:t>Repozitoriumas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68760"/>
            <a:ext cx="7931224" cy="4525963"/>
          </a:xfrm>
        </p:spPr>
        <p:txBody>
          <a:bodyPr/>
          <a:lstStyle/>
          <a:p>
            <a:r>
              <a:rPr lang="lt-LT" sz="2400" dirty="0" smtClean="0"/>
              <a:t>Tikslas  - suteikti prieigą prie Centrinės registracijos produktų e. bylų ir kitų dokumentų pagal Farmakologinio budrumo veiklą</a:t>
            </a:r>
          </a:p>
          <a:p>
            <a:r>
              <a:rPr lang="lt-LT" sz="2400" dirty="0" smtClean="0"/>
              <a:t>Nebereiks kiekvienai agentūrai siūti po atskirą bylą</a:t>
            </a:r>
          </a:p>
          <a:p>
            <a:r>
              <a:rPr lang="lt-LT" sz="2400" dirty="0" smtClean="0"/>
              <a:t>Papildomas informacijos apsaugos lygis</a:t>
            </a:r>
          </a:p>
          <a:p>
            <a:r>
              <a:rPr lang="lt-LT" sz="2400" dirty="0" err="1" smtClean="0"/>
              <a:t>Peer-to-peer</a:t>
            </a:r>
            <a:r>
              <a:rPr lang="lt-LT" sz="2400" dirty="0" smtClean="0"/>
              <a:t> arba </a:t>
            </a:r>
            <a:r>
              <a:rPr lang="lt-LT" sz="2400" dirty="0" err="1" smtClean="0"/>
              <a:t>booking+traffic</a:t>
            </a:r>
            <a:r>
              <a:rPr lang="lt-LT" sz="2400" dirty="0" smtClean="0"/>
              <a:t> </a:t>
            </a:r>
            <a:r>
              <a:rPr lang="lt-LT" sz="2400" dirty="0" err="1" smtClean="0"/>
              <a:t>shaping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22773" t="38186" r="24612" b="22330"/>
          <a:stretch>
            <a:fillRect/>
          </a:stretch>
        </p:blipFill>
        <p:spPr bwMode="auto">
          <a:xfrm>
            <a:off x="899592" y="3789040"/>
            <a:ext cx="633670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/>
              <a:t>CESP (</a:t>
            </a:r>
            <a:r>
              <a:rPr lang="en-GB" sz="3000" b="1" dirty="0" smtClean="0"/>
              <a:t>Common EU Submission Platform</a:t>
            </a:r>
            <a:r>
              <a:rPr lang="en-US" sz="3000" b="1" dirty="0" smtClean="0"/>
              <a:t>)</a:t>
            </a:r>
            <a:r>
              <a:rPr lang="lt-LT" sz="3000" b="1" dirty="0" smtClean="0"/>
              <a:t> projektas</a:t>
            </a:r>
            <a:r>
              <a:rPr lang="en-US" sz="3000" b="1" dirty="0" smtClean="0"/>
              <a:t> 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4"/>
            <a:ext cx="8075240" cy="4525963"/>
          </a:xfrm>
        </p:spPr>
        <p:txBody>
          <a:bodyPr/>
          <a:lstStyle/>
          <a:p>
            <a:r>
              <a:rPr lang="lt-LT" sz="2400" dirty="0" smtClean="0"/>
              <a:t>Būdas persiųsti agentūroms </a:t>
            </a:r>
            <a:r>
              <a:rPr lang="lt-LT" sz="2400" dirty="0" err="1" smtClean="0"/>
              <a:t>eCTD</a:t>
            </a:r>
            <a:r>
              <a:rPr lang="lt-LT" sz="2400" dirty="0" smtClean="0"/>
              <a:t> ne DVD, o interneto pagalba.</a:t>
            </a:r>
          </a:p>
          <a:p>
            <a:r>
              <a:rPr lang="lt-LT" sz="2400" dirty="0" smtClean="0"/>
              <a:t>Šiuo metu </a:t>
            </a:r>
            <a:r>
              <a:rPr lang="lt-LT" sz="2400" dirty="0" err="1" smtClean="0"/>
              <a:t>Proof</a:t>
            </a:r>
            <a:r>
              <a:rPr lang="lt-LT" sz="2400" dirty="0" smtClean="0"/>
              <a:t> </a:t>
            </a:r>
            <a:r>
              <a:rPr lang="lt-LT" sz="2400" dirty="0" err="1" smtClean="0"/>
              <a:t>of</a:t>
            </a:r>
            <a:r>
              <a:rPr lang="lt-LT" sz="2400" dirty="0" smtClean="0"/>
              <a:t> </a:t>
            </a:r>
            <a:r>
              <a:rPr lang="lt-LT" sz="2400" dirty="0" err="1" smtClean="0"/>
              <a:t>Concept</a:t>
            </a:r>
            <a:r>
              <a:rPr lang="lt-LT" sz="2400" dirty="0" smtClean="0"/>
              <a:t> stadija</a:t>
            </a:r>
          </a:p>
          <a:p>
            <a:r>
              <a:rPr lang="lt-LT" sz="2400" dirty="0" smtClean="0"/>
              <a:t>Pilotinė versija startuos 2012 m. rugsėjį</a:t>
            </a:r>
          </a:p>
          <a:p>
            <a:r>
              <a:rPr lang="lt-LT" sz="2400" dirty="0" smtClean="0"/>
              <a:t>Jau prisijungę apie 170 kompanijų ir 17 agentūrų</a:t>
            </a:r>
          </a:p>
          <a:p>
            <a:r>
              <a:rPr lang="lt-LT" sz="2400" dirty="0" smtClean="0"/>
              <a:t>Vienintelis reikalavimas – jokių popierinių paraiškų, viskas turi būti el. formate</a:t>
            </a:r>
          </a:p>
          <a:p>
            <a:r>
              <a:rPr lang="lt-LT" sz="2400" dirty="0" smtClean="0"/>
              <a:t>Labai sėkmingas projektas</a:t>
            </a:r>
          </a:p>
          <a:p>
            <a:r>
              <a:rPr lang="en-US" sz="2400" u="sng" dirty="0" smtClean="0"/>
              <a:t>http://cesp.hma.eu/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23528" y="22048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A</a:t>
            </a:r>
            <a:r>
              <a:rPr kumimoji="0" lang="lt-LT" sz="35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čiū</a:t>
            </a:r>
            <a:r>
              <a:rPr kumimoji="0" lang="lt-LT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už dėmesį</a:t>
            </a:r>
            <a:r>
              <a:rPr kumimoji="0" lang="en-US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!</a:t>
            </a:r>
            <a:endParaRPr kumimoji="0" lang="en-US" sz="3500" b="1" i="0" u="none" strike="noStrike" kern="0" cap="none" spc="0" normalizeH="0" baseline="0" noProof="0" dirty="0">
              <a:ln>
                <a:noFill/>
              </a:ln>
              <a:solidFill>
                <a:srgbClr val="00908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b="1" dirty="0" err="1" smtClean="0">
                <a:latin typeface="+mn-lt"/>
              </a:rPr>
              <a:t>Projektas</a:t>
            </a:r>
            <a:r>
              <a:rPr lang="en-US" sz="3000" b="1" dirty="0" smtClean="0">
                <a:latin typeface="+mn-lt"/>
              </a:rPr>
              <a:t> </a:t>
            </a:r>
            <a:r>
              <a:rPr lang="en-US" sz="3000" b="1" dirty="0" err="1" smtClean="0">
                <a:latin typeface="+mn-lt"/>
              </a:rPr>
              <a:t>ir</a:t>
            </a:r>
            <a:r>
              <a:rPr lang="en-US" sz="3000" b="1" dirty="0" smtClean="0">
                <a:latin typeface="+mn-lt"/>
              </a:rPr>
              <a:t> </a:t>
            </a:r>
            <a:r>
              <a:rPr lang="en-US" sz="3000" b="1" dirty="0" err="1" smtClean="0">
                <a:latin typeface="+mn-lt"/>
              </a:rPr>
              <a:t>projekto</a:t>
            </a:r>
            <a:r>
              <a:rPr lang="en-US" sz="3000" b="1" dirty="0" smtClean="0">
                <a:latin typeface="+mn-lt"/>
              </a:rPr>
              <a:t> </a:t>
            </a:r>
            <a:r>
              <a:rPr lang="en-US" sz="3000" b="1" dirty="0" err="1" smtClean="0">
                <a:latin typeface="+mn-lt"/>
              </a:rPr>
              <a:t>tikslas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4"/>
            <a:ext cx="7931224" cy="4525963"/>
          </a:xfrm>
        </p:spPr>
        <p:txBody>
          <a:bodyPr/>
          <a:lstStyle/>
          <a:p>
            <a:r>
              <a:rPr lang="lt-LT" sz="2000" dirty="0" smtClean="0"/>
              <a:t>2007–2013 m. Žmogiškųjų išteklių plėtros veiksmų programos 4 prioriteto „Administracinių gebėjimų stiprinimas ir viešojo administravimo efektyvumo didinimas“ įgyvendinimo priemonę VP1-4.2-VRM-05-V „Geresnis Europos Sąjungos politikų įgyvendinimas“</a:t>
            </a:r>
            <a:r>
              <a:rPr lang="en-US" sz="2000" dirty="0" smtClean="0"/>
              <a:t> </a:t>
            </a:r>
            <a:r>
              <a:rPr lang="en-US" sz="2000" dirty="0" err="1" smtClean="0"/>
              <a:t>projektas</a:t>
            </a:r>
            <a:r>
              <a:rPr lang="en-US" sz="2000" dirty="0" smtClean="0"/>
              <a:t> </a:t>
            </a:r>
            <a:r>
              <a:rPr lang="lt-LT" sz="2000" dirty="0" smtClean="0"/>
              <a:t>„</a:t>
            </a:r>
            <a:r>
              <a:rPr lang="en-US" sz="2000" dirty="0" err="1" smtClean="0"/>
              <a:t>Europos</a:t>
            </a:r>
            <a:r>
              <a:rPr lang="en-US" sz="2000" dirty="0" smtClean="0"/>
              <a:t> </a:t>
            </a:r>
            <a:r>
              <a:rPr lang="en-US" sz="2000" dirty="0" err="1" smtClean="0"/>
              <a:t>farmacijos</a:t>
            </a:r>
            <a:r>
              <a:rPr lang="en-US" sz="2000" dirty="0" smtClean="0"/>
              <a:t> </a:t>
            </a:r>
            <a:r>
              <a:rPr lang="en-US" sz="2000" dirty="0" err="1" smtClean="0"/>
              <a:t>teisyno</a:t>
            </a:r>
            <a:r>
              <a:rPr lang="en-US" sz="2000" dirty="0" smtClean="0"/>
              <a:t> (</a:t>
            </a:r>
            <a:r>
              <a:rPr lang="en-US" sz="2000" dirty="0" err="1" smtClean="0"/>
              <a:t>politikos</a:t>
            </a:r>
            <a:r>
              <a:rPr lang="en-US" sz="2000" dirty="0" smtClean="0"/>
              <a:t>)</a:t>
            </a:r>
            <a:r>
              <a:rPr lang="lt-LT" sz="2000" dirty="0" smtClean="0"/>
              <a:t> poveikis vaistų prieinamumui Lietuvos gyventojams“</a:t>
            </a:r>
            <a:endParaRPr lang="en-US" sz="2000" dirty="0" smtClean="0"/>
          </a:p>
          <a:p>
            <a:r>
              <a:rPr lang="lt-LT" sz="2000" dirty="0" smtClean="0"/>
              <a:t>Projekto tikslas - siekti užtikrinti geresnį vaistinių preparatų prieinamumą įdiegiant elektroninių vaistinių preparatų bylų dokumentacijos priėmimo informacinę sistemą.</a:t>
            </a:r>
          </a:p>
          <a:p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en-US" sz="3000" b="1" dirty="0" err="1" smtClean="0">
                <a:latin typeface="+mn-lt"/>
                <a:ea typeface="Tahoma" pitchFamily="34" charset="0"/>
                <a:cs typeface="Tahoma" pitchFamily="34" charset="0"/>
              </a:rPr>
              <a:t>Svarbiausios</a:t>
            </a:r>
            <a:r>
              <a:rPr lang="en-US" sz="3000" b="1" dirty="0" smtClean="0">
                <a:latin typeface="+mn-lt"/>
                <a:ea typeface="Tahoma" pitchFamily="34" charset="0"/>
                <a:cs typeface="Tahoma" pitchFamily="34" charset="0"/>
              </a:rPr>
              <a:t> </a:t>
            </a:r>
            <a:r>
              <a:rPr lang="en-US" sz="3000" b="1" dirty="0" err="1" smtClean="0">
                <a:latin typeface="+mn-lt"/>
                <a:ea typeface="Tahoma" pitchFamily="34" charset="0"/>
                <a:cs typeface="Tahoma" pitchFamily="34" charset="0"/>
              </a:rPr>
              <a:t>datos</a:t>
            </a:r>
            <a:endParaRPr lang="en-US" sz="3000" b="1" dirty="0"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28800"/>
            <a:ext cx="8507288" cy="4525963"/>
          </a:xfrm>
        </p:spPr>
        <p:txBody>
          <a:bodyPr/>
          <a:lstStyle/>
          <a:p>
            <a:r>
              <a:rPr lang="lt-LT" sz="2200" dirty="0" smtClean="0"/>
              <a:t>2005 m. – patvirtintas </a:t>
            </a:r>
            <a:r>
              <a:rPr lang="lt-LT" sz="2200" dirty="0" err="1" smtClean="0"/>
              <a:t>eCTD</a:t>
            </a:r>
            <a:r>
              <a:rPr lang="lt-LT" sz="2200" dirty="0" smtClean="0"/>
              <a:t> formatas</a:t>
            </a:r>
          </a:p>
          <a:p>
            <a:r>
              <a:rPr lang="lt-LT" sz="2200" dirty="0" smtClean="0"/>
              <a:t>2009 m. Rugpjūtis:  patvirtinta </a:t>
            </a:r>
            <a:r>
              <a:rPr lang="lt-LT" sz="2200" dirty="0" err="1" smtClean="0"/>
              <a:t>eCTD</a:t>
            </a:r>
            <a:r>
              <a:rPr lang="lt-LT" sz="2200" dirty="0" smtClean="0"/>
              <a:t> specifikacija v1.4</a:t>
            </a:r>
          </a:p>
          <a:p>
            <a:r>
              <a:rPr lang="lt-LT" sz="2200" dirty="0" smtClean="0"/>
              <a:t>2010 m. S</a:t>
            </a:r>
            <a:r>
              <a:rPr lang="en-US" sz="2200" dirty="0" smtClean="0"/>
              <a:t>a</a:t>
            </a:r>
            <a:r>
              <a:rPr lang="lt-LT" sz="2200" dirty="0" err="1" smtClean="0"/>
              <a:t>usis</a:t>
            </a:r>
            <a:r>
              <a:rPr lang="lt-LT" sz="2200" dirty="0" smtClean="0"/>
              <a:t>:  </a:t>
            </a:r>
            <a:r>
              <a:rPr lang="lt-LT" sz="2200" dirty="0" err="1" smtClean="0"/>
              <a:t>eCTD</a:t>
            </a:r>
            <a:r>
              <a:rPr lang="lt-LT" sz="2200" dirty="0" smtClean="0"/>
              <a:t> tapo privalomas Centralizuotai Procedūrai</a:t>
            </a:r>
          </a:p>
          <a:p>
            <a:r>
              <a:rPr lang="lt-LT" sz="2200" dirty="0" smtClean="0"/>
              <a:t>2010 m. S</a:t>
            </a:r>
            <a:r>
              <a:rPr lang="en-US" sz="2200" dirty="0" smtClean="0"/>
              <a:t>a</a:t>
            </a:r>
            <a:r>
              <a:rPr lang="lt-LT" sz="2200" dirty="0" err="1" smtClean="0"/>
              <a:t>usis</a:t>
            </a:r>
            <a:r>
              <a:rPr lang="lt-LT" sz="2200" dirty="0" smtClean="0"/>
              <a:t>: tikslas nacionalinėms agentūros priimti </a:t>
            </a:r>
            <a:r>
              <a:rPr lang="lt-LT" sz="2200" dirty="0" err="1" smtClean="0"/>
              <a:t>eCTD</a:t>
            </a:r>
            <a:endParaRPr lang="lt-LT" sz="2200" dirty="0" smtClean="0"/>
          </a:p>
          <a:p>
            <a:r>
              <a:rPr lang="lt-LT" sz="2200" dirty="0" smtClean="0"/>
              <a:t>2010 m. Balandis – pradėta šio projekto sutartis</a:t>
            </a:r>
          </a:p>
          <a:p>
            <a:r>
              <a:rPr lang="lt-LT" sz="2200" dirty="0" smtClean="0"/>
              <a:t>2011 m. Sausis – VVKT pradėjo pilnai dirbti su </a:t>
            </a:r>
            <a:r>
              <a:rPr lang="lt-LT" sz="2200" dirty="0" err="1" smtClean="0"/>
              <a:t>eCTD</a:t>
            </a:r>
            <a:endParaRPr lang="lt-LT" sz="2200" dirty="0"/>
          </a:p>
          <a:p>
            <a:r>
              <a:rPr lang="en-US" sz="2200" dirty="0" smtClean="0"/>
              <a:t>2011 m. Rugs</a:t>
            </a:r>
            <a:r>
              <a:rPr lang="lt-LT" sz="2200" dirty="0" smtClean="0"/>
              <a:t>ė</a:t>
            </a:r>
            <a:r>
              <a:rPr lang="en-US" sz="2200" dirty="0" err="1" smtClean="0"/>
              <a:t>jis</a:t>
            </a:r>
            <a:r>
              <a:rPr lang="en-US" sz="2200" dirty="0" smtClean="0"/>
              <a:t> – </a:t>
            </a:r>
            <a:r>
              <a:rPr lang="lt-LT" sz="2200" dirty="0" smtClean="0"/>
              <a:t>į</a:t>
            </a:r>
            <a:r>
              <a:rPr lang="en-US" sz="2200" dirty="0" err="1" smtClean="0"/>
              <a:t>sigaliojo</a:t>
            </a:r>
            <a:r>
              <a:rPr lang="en-US" sz="2200" dirty="0" smtClean="0"/>
              <a:t> </a:t>
            </a:r>
            <a:r>
              <a:rPr lang="en-US" sz="2200" dirty="0" err="1" smtClean="0"/>
              <a:t>nauji</a:t>
            </a:r>
            <a:r>
              <a:rPr lang="en-US" sz="2200" dirty="0" smtClean="0"/>
              <a:t> </a:t>
            </a:r>
            <a:r>
              <a:rPr lang="en-US" sz="2200" dirty="0" err="1" smtClean="0"/>
              <a:t>eCTD</a:t>
            </a:r>
            <a:r>
              <a:rPr lang="en-US" sz="2200" dirty="0" smtClean="0"/>
              <a:t> </a:t>
            </a:r>
            <a:r>
              <a:rPr lang="en-US" sz="2200" dirty="0" err="1" smtClean="0"/>
              <a:t>validavimo</a:t>
            </a:r>
            <a:r>
              <a:rPr lang="en-US" sz="2200" dirty="0" smtClean="0"/>
              <a:t> </a:t>
            </a:r>
            <a:r>
              <a:rPr lang="en-US" sz="2200" dirty="0" err="1" smtClean="0"/>
              <a:t>kriterijai</a:t>
            </a:r>
            <a:r>
              <a:rPr lang="en-US" sz="2200" dirty="0" smtClean="0"/>
              <a:t> 3.0</a:t>
            </a:r>
            <a:endParaRPr lang="lt-LT" sz="2200" dirty="0" smtClean="0"/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797152"/>
            <a:ext cx="66278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>
                <a:latin typeface="+mn-lt"/>
              </a:rPr>
              <a:t>eCTD programinės įrangos pasirinkimas</a:t>
            </a:r>
            <a:endParaRPr lang="en-US" sz="3000" b="1" dirty="0">
              <a:latin typeface="+mn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51520" y="16288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lt-LT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</a:rPr>
              <a:t>Kodėl Extedo Gmbh ir „EURS is Yours“?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lt-LT" sz="2000" kern="0" dirty="0" smtClean="0">
                <a:solidFill>
                  <a:srgbClr val="00908F"/>
                </a:solidFill>
                <a:latin typeface="+mn-lt"/>
              </a:rPr>
              <a:t>EMA naudojamas įrankis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lt-LT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</a:rPr>
              <a:t>Extedo: NL,</a:t>
            </a:r>
            <a:r>
              <a:rPr kumimoji="0" lang="lt-LT" sz="2000" b="0" i="0" u="none" strike="noStrike" kern="0" cap="none" spc="0" normalizeH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</a:rPr>
              <a:t> UK, DK, CY, IS, CZ, ES, SE, RO, FR, PT, NO, LV, HR, EE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lt-LT" sz="2000" kern="0" baseline="0" dirty="0" smtClean="0">
                <a:solidFill>
                  <a:srgbClr val="00908F"/>
                </a:solidFill>
                <a:latin typeface="+mn-lt"/>
              </a:rPr>
              <a:t>Lorenco: DE, IE, PL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lt-LT" sz="2000" b="0" i="0" u="none" strike="noStrike" kern="0" cap="none" spc="0" normalizeH="0" noProof="0" dirty="0" smtClean="0">
                <a:ln>
                  <a:noFill/>
                </a:ln>
                <a:solidFill>
                  <a:srgbClr val="00908F"/>
                </a:solidFill>
                <a:effectLst/>
                <a:uLnTx/>
                <a:uFillTx/>
                <a:latin typeface="+mn-lt"/>
              </a:rPr>
              <a:t>Kiti: SK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lt-LT" sz="2000" kern="0" baseline="0" dirty="0" smtClean="0">
              <a:solidFill>
                <a:srgbClr val="00908F"/>
              </a:solidFill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lt-LT" sz="2000" kern="0" dirty="0" smtClean="0">
                <a:solidFill>
                  <a:srgbClr val="00908F"/>
                </a:solidFill>
                <a:latin typeface="+mn-lt"/>
              </a:rPr>
              <a:t>Kita programinė įranga: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lt-LT" sz="2000" kern="0" dirty="0" smtClean="0">
                <a:solidFill>
                  <a:srgbClr val="00908F"/>
                </a:solidFill>
                <a:latin typeface="+mn-lt"/>
              </a:rPr>
              <a:t>Adobe Acrobat Professional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lt-LT" sz="2000" kern="0" baseline="0" dirty="0" smtClean="0">
                <a:solidFill>
                  <a:srgbClr val="00908F"/>
                </a:solidFill>
                <a:latin typeface="+mn-lt"/>
              </a:rPr>
              <a:t>KDVS "Labbis"</a:t>
            </a:r>
          </a:p>
        </p:txBody>
      </p:sp>
      <p:graphicFrame>
        <p:nvGraphicFramePr>
          <p:cNvPr id="10" name="Chart 9"/>
          <p:cNvGraphicFramePr/>
          <p:nvPr/>
        </p:nvGraphicFramePr>
        <p:xfrm>
          <a:off x="3779912" y="2924944"/>
          <a:ext cx="6029325" cy="369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>
                <a:latin typeface="+mn-lt"/>
              </a:rPr>
              <a:t>EURS is Yours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4"/>
            <a:ext cx="7931224" cy="4525963"/>
          </a:xfrm>
        </p:spPr>
        <p:txBody>
          <a:bodyPr/>
          <a:lstStyle/>
          <a:p>
            <a:r>
              <a:rPr lang="lt-LT" sz="2200" dirty="0" smtClean="0"/>
              <a:t>VVKT šiuo metu naudoja EURS is Yours programinės įrangos versiją 3.1.00.31 Build 31</a:t>
            </a:r>
          </a:p>
          <a:p>
            <a:r>
              <a:rPr lang="lt-LT" sz="2200" dirty="0" smtClean="0"/>
              <a:t>Naudojamas naujausi validacijos kriterijai ir EURSvalidator  versija 2.0 SP2 Build 11</a:t>
            </a:r>
          </a:p>
          <a:p>
            <a:r>
              <a:rPr lang="lt-LT" sz="2200" dirty="0" smtClean="0"/>
              <a:t>2012 m. gegužę </a:t>
            </a:r>
            <a:r>
              <a:rPr lang="lt-LT" sz="2200" dirty="0" err="1" smtClean="0"/>
              <a:t>Extedo</a:t>
            </a:r>
            <a:r>
              <a:rPr lang="lt-LT" sz="2200" dirty="0" smtClean="0"/>
              <a:t> </a:t>
            </a:r>
            <a:r>
              <a:rPr lang="lt-LT" sz="2200" dirty="0" err="1" smtClean="0"/>
              <a:t>Gmbh</a:t>
            </a:r>
            <a:r>
              <a:rPr lang="lt-LT" sz="2200" dirty="0" smtClean="0"/>
              <a:t>. ekspertai </a:t>
            </a:r>
            <a:r>
              <a:rPr lang="en-US" sz="2200" dirty="0" err="1" smtClean="0"/>
              <a:t>praved</a:t>
            </a:r>
            <a:r>
              <a:rPr lang="lt-LT" sz="2200" dirty="0" smtClean="0"/>
              <a:t>ė VVKT darbuotojų/ekspertų mokymus</a:t>
            </a:r>
          </a:p>
          <a:p>
            <a:pPr>
              <a:buNone/>
            </a:pPr>
            <a:endParaRPr lang="lt-LT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>
                <a:latin typeface="+mn-lt"/>
              </a:rPr>
              <a:t>Techninė įranga ir statistika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4525963"/>
          </a:xfrm>
        </p:spPr>
        <p:txBody>
          <a:bodyPr/>
          <a:lstStyle/>
          <a:p>
            <a:r>
              <a:rPr lang="lt-LT" sz="2400" dirty="0" smtClean="0"/>
              <a:t>Serveris - HP BL465x G7: 2x16core, 128 GB RAM, 3x300 GB</a:t>
            </a:r>
          </a:p>
          <a:p>
            <a:r>
              <a:rPr lang="lt-LT" sz="2400" dirty="0" smtClean="0"/>
              <a:t>Duomenų saugykla - HP Storage Works MSA 2000:12x2TB</a:t>
            </a:r>
          </a:p>
          <a:p>
            <a:r>
              <a:rPr lang="lt-LT" sz="2400" dirty="0" smtClean="0"/>
              <a:t>Kopijavimo centras  - XEROX WorkCenter 5790</a:t>
            </a:r>
          </a:p>
          <a:p>
            <a:r>
              <a:rPr lang="en-US" sz="2400" dirty="0" err="1" smtClean="0"/>
              <a:t>Nuo</a:t>
            </a:r>
            <a:r>
              <a:rPr lang="en-US" sz="2400" dirty="0" smtClean="0"/>
              <a:t> 2010 m. </a:t>
            </a:r>
            <a:r>
              <a:rPr lang="en-US" sz="2400" dirty="0" err="1" smtClean="0"/>
              <a:t>baland</a:t>
            </a:r>
            <a:r>
              <a:rPr lang="lt-LT" sz="2400" dirty="0" smtClean="0"/>
              <a:t>ž</a:t>
            </a:r>
            <a:r>
              <a:rPr lang="en-US" sz="2400" dirty="0" err="1" smtClean="0"/>
              <a:t>io</a:t>
            </a:r>
            <a:r>
              <a:rPr lang="en-US" sz="2400" dirty="0" smtClean="0"/>
              <a:t> </a:t>
            </a:r>
            <a:r>
              <a:rPr lang="lt-LT" sz="2400" dirty="0" smtClean="0"/>
              <a:t>mėn. nuskanuotos 2249 senos bylos iš beveik 75000 esančių archyve</a:t>
            </a:r>
          </a:p>
          <a:p>
            <a:r>
              <a:rPr lang="lt-LT" sz="2400" dirty="0" smtClean="0"/>
              <a:t>Šiuo metu visos gautos e-bylos skaitmeniniam formate 1 TB t.y. apie 1/5 visų registruotų vaistų bylų</a:t>
            </a:r>
          </a:p>
          <a:p>
            <a:r>
              <a:rPr lang="lt-LT" sz="2400" dirty="0" smtClean="0"/>
              <a:t>Šiuo metu saugykloje viso ~4 TB duomenų</a:t>
            </a:r>
          </a:p>
          <a:p>
            <a:r>
              <a:rPr lang="lt-LT" sz="2400" dirty="0" smtClean="0"/>
              <a:t>Kassavaitinis atsarginių kopijų darymas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>
                <a:latin typeface="+mn-lt"/>
              </a:rPr>
              <a:t>Privalumai ir galimybės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 smtClean="0"/>
              <a:t>Sinchroniškas darbas</a:t>
            </a:r>
          </a:p>
          <a:p>
            <a:r>
              <a:rPr lang="lt-LT" dirty="0" smtClean="0"/>
              <a:t>Ekspertų komentarai</a:t>
            </a:r>
          </a:p>
          <a:p>
            <a:r>
              <a:rPr lang="lt-LT" dirty="0" smtClean="0"/>
              <a:t>Greita bylų paieška</a:t>
            </a:r>
          </a:p>
          <a:p>
            <a:r>
              <a:rPr lang="lt-LT" dirty="0" smtClean="0"/>
              <a:t>Mažesni techniniai reikalavimai </a:t>
            </a:r>
          </a:p>
          <a:p>
            <a:r>
              <a:rPr lang="lt-LT" dirty="0" smtClean="0"/>
              <a:t>Efektyvesnis darbas</a:t>
            </a:r>
          </a:p>
          <a:p>
            <a:r>
              <a:rPr lang="lt-LT" dirty="0" smtClean="0"/>
              <a:t>Du monitoriai</a:t>
            </a:r>
          </a:p>
          <a:p>
            <a:endParaRPr lang="lt-LT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b="1" dirty="0" err="1" smtClean="0">
                <a:latin typeface="+mn-lt"/>
              </a:rPr>
              <a:t>Elektronini</a:t>
            </a:r>
            <a:r>
              <a:rPr lang="lt-LT" sz="3000" b="1" dirty="0" smtClean="0">
                <a:latin typeface="+mn-lt"/>
              </a:rPr>
              <a:t>ų bylų ateitis ir perspektyvos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 smtClean="0"/>
              <a:t>eCTD v4.0</a:t>
            </a:r>
          </a:p>
          <a:p>
            <a:r>
              <a:rPr lang="lt-LT" dirty="0" err="1" smtClean="0"/>
              <a:t>eAF</a:t>
            </a:r>
            <a:r>
              <a:rPr lang="lt-LT" dirty="0" smtClean="0"/>
              <a:t> – </a:t>
            </a:r>
            <a:r>
              <a:rPr lang="lt-LT" dirty="0" err="1" smtClean="0"/>
              <a:t>electronic</a:t>
            </a:r>
            <a:r>
              <a:rPr lang="lt-LT" dirty="0" smtClean="0"/>
              <a:t> </a:t>
            </a:r>
            <a:r>
              <a:rPr lang="lt-LT" dirty="0" err="1" smtClean="0"/>
              <a:t>ap</a:t>
            </a:r>
            <a:r>
              <a:rPr lang="en-US" dirty="0" smtClean="0"/>
              <a:t>p</a:t>
            </a:r>
            <a:r>
              <a:rPr lang="lt-LT" dirty="0" err="1" smtClean="0"/>
              <a:t>lication</a:t>
            </a:r>
            <a:r>
              <a:rPr lang="lt-LT" dirty="0" smtClean="0"/>
              <a:t> </a:t>
            </a:r>
            <a:r>
              <a:rPr lang="lt-LT" dirty="0" err="1" smtClean="0"/>
              <a:t>form</a:t>
            </a:r>
            <a:endParaRPr lang="lt-LT" dirty="0" smtClean="0"/>
          </a:p>
          <a:p>
            <a:r>
              <a:rPr lang="lt-LT" dirty="0" err="1" smtClean="0"/>
              <a:t>Central</a:t>
            </a:r>
            <a:r>
              <a:rPr lang="lt-LT" dirty="0" smtClean="0"/>
              <a:t> </a:t>
            </a:r>
            <a:r>
              <a:rPr lang="lt-LT" dirty="0" err="1" smtClean="0"/>
              <a:t>Repositorium</a:t>
            </a:r>
            <a:endParaRPr lang="lt-LT" dirty="0" smtClean="0"/>
          </a:p>
          <a:p>
            <a:r>
              <a:rPr lang="lt-LT" dirty="0" smtClean="0"/>
              <a:t>CESP </a:t>
            </a:r>
            <a:r>
              <a:rPr lang="lt-LT" dirty="0" err="1" smtClean="0"/>
              <a:t>project</a:t>
            </a:r>
            <a:endParaRPr lang="lt-LT" dirty="0" smtClean="0"/>
          </a:p>
          <a:p>
            <a:r>
              <a:rPr lang="lt-LT" dirty="0" err="1" smtClean="0"/>
              <a:t>eGateway</a:t>
            </a:r>
            <a:endParaRPr lang="lt-LT" dirty="0" smtClean="0"/>
          </a:p>
          <a:p>
            <a:r>
              <a:rPr lang="lt-LT" dirty="0" err="1" smtClean="0"/>
              <a:t>eSignature</a:t>
            </a:r>
            <a:endParaRPr lang="lt-LT" dirty="0" smtClean="0"/>
          </a:p>
          <a:p>
            <a:r>
              <a:rPr lang="lt-LT" dirty="0" err="1" smtClean="0"/>
              <a:t>eColaboration</a:t>
            </a:r>
            <a:endParaRPr lang="lt-LT" dirty="0" smtClean="0"/>
          </a:p>
          <a:p>
            <a:r>
              <a:rPr lang="lt-LT" dirty="0" smtClean="0"/>
              <a:t>e.....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3000" b="1" dirty="0" smtClean="0">
                <a:latin typeface="+mn-lt"/>
              </a:rPr>
              <a:t>eCTD v4.0 ir privalomas eCTD</a:t>
            </a:r>
            <a:endParaRPr lang="en-US" sz="3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9"/>
            <a:ext cx="7920880" cy="3528392"/>
          </a:xfrm>
        </p:spPr>
        <p:txBody>
          <a:bodyPr/>
          <a:lstStyle/>
          <a:p>
            <a:r>
              <a:rPr lang="lt-LT" sz="2400" u="sng" dirty="0" smtClean="0"/>
              <a:t>http://esubmission.emea.europa.eu/</a:t>
            </a:r>
          </a:p>
          <a:p>
            <a:r>
              <a:rPr lang="lt-LT" sz="2400" dirty="0" err="1" smtClean="0"/>
              <a:t>eCTD</a:t>
            </a:r>
            <a:r>
              <a:rPr lang="lt-LT" sz="2400" dirty="0" smtClean="0"/>
              <a:t>, </a:t>
            </a:r>
            <a:r>
              <a:rPr lang="lt-LT" sz="2400" dirty="0" err="1" smtClean="0"/>
              <a:t>įtvirtin</a:t>
            </a:r>
            <a:r>
              <a:rPr lang="en-US" sz="2400" dirty="0" smtClean="0"/>
              <a:t>us</a:t>
            </a:r>
            <a:r>
              <a:rPr lang="lt-LT" sz="2400" dirty="0" smtClean="0"/>
              <a:t> kaip ISO standartą</a:t>
            </a:r>
            <a:r>
              <a:rPr lang="en-US" sz="2400" dirty="0" smtClean="0"/>
              <a:t>, </a:t>
            </a:r>
            <a:r>
              <a:rPr lang="lt-LT" sz="2400" dirty="0" smtClean="0"/>
              <a:t>taps privalomas?</a:t>
            </a:r>
          </a:p>
          <a:p>
            <a:r>
              <a:rPr lang="lt-LT" sz="2400" dirty="0" smtClean="0"/>
              <a:t>būtent šiuo metu vyksta naujo standarto </a:t>
            </a:r>
            <a:r>
              <a:rPr lang="lt-LT" sz="2400" dirty="0" err="1" smtClean="0"/>
              <a:t>eCTD</a:t>
            </a:r>
            <a:r>
              <a:rPr lang="lt-LT" sz="2400" dirty="0" smtClean="0"/>
              <a:t> v4.0 aptarimai</a:t>
            </a:r>
          </a:p>
          <a:p>
            <a:r>
              <a:rPr lang="lt-LT" sz="2400" dirty="0" smtClean="0"/>
              <a:t>tikėtina  įdiegimo data – ne anksčiau 2015 m.</a:t>
            </a:r>
          </a:p>
          <a:p>
            <a:r>
              <a:rPr lang="lt-LT" sz="2400" dirty="0" err="1" smtClean="0"/>
              <a:t>eCTD+RPS</a:t>
            </a:r>
            <a:endParaRPr lang="lt-LT" sz="2400" dirty="0" smtClean="0"/>
          </a:p>
          <a:p>
            <a:endParaRPr lang="en-US" sz="2400" dirty="0"/>
          </a:p>
        </p:txBody>
      </p:sp>
      <p:pic>
        <p:nvPicPr>
          <p:cNvPr id="4" name="Picture 5" descr="PORP_RM000001U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501008"/>
            <a:ext cx="3456384" cy="31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VKT prezentacij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/>
            </a:gs>
            <a:gs pos="5000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lt-L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/>
            </a:gs>
            <a:gs pos="5000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lt-L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VKT naujas stiliu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VKT naujas stiliu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VKT naujas stiliu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VKT naujas stiliu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VKT naujas stiliu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VKT naujas stiliu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VKT naujas stiliu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VKT naujas stiliu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VKT naujas stiliu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VKT naujas stiliu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VKT naujas stiliu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VKT naujas stiliu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0D872AB865167F42B46DBF997A662C57" ma:contentTypeVersion="0" ma:contentTypeDescription="Kurkite naują dokumentą." ma:contentTypeScope="" ma:versionID="a853dabe7ff7373b217b2c6d3817fcbe">
  <xsd:schema xmlns:xsd="http://www.w3.org/2001/XMLSchema" xmlns:p="http://schemas.microsoft.com/office/2006/metadata/properties" targetNamespace="http://schemas.microsoft.com/office/2006/metadata/properties" ma:root="true" ma:fieldsID="3eca4f21543bbcc9831ffc6d9a7bfce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 ma:readOnly="true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CD1027-66F7-4CFF-8A2B-86F696E7ECE6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86D47FD-38C6-49BC-B429-7F23125250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E2B1F5B-29FE-4403-B1FD-3F653D8B01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47889</TotalTime>
  <Words>558</Words>
  <Application>Microsoft Office PowerPoint</Application>
  <PresentationFormat>On-screen Show (4:3)</PresentationFormat>
  <Paragraphs>83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VVKT prezentacija</vt:lpstr>
      <vt:lpstr>Valstybinė vaistų kontrolės tarnyba prie Lietuvos Respublikos sveikatos apsaugos  ministerijos</vt:lpstr>
      <vt:lpstr>Projektas ir projekto tikslas</vt:lpstr>
      <vt:lpstr>Svarbiausios datos</vt:lpstr>
      <vt:lpstr>eCTD programinės įrangos pasirinkimas</vt:lpstr>
      <vt:lpstr>EURS is Yours</vt:lpstr>
      <vt:lpstr>Techninė įranga ir statistika</vt:lpstr>
      <vt:lpstr>Privalumai ir galimybės</vt:lpstr>
      <vt:lpstr>Elektroninių bylų ateitis ir perspektyvos</vt:lpstr>
      <vt:lpstr>eCTD v4.0 ir privalomas eCTD</vt:lpstr>
      <vt:lpstr>eAF projektas</vt:lpstr>
      <vt:lpstr>Centrinis Repozitoriumas</vt:lpstr>
      <vt:lpstr>CESP (Common EU Submission Platform) projektas </vt:lpstr>
      <vt:lpstr>Slide 13</vt:lpstr>
    </vt:vector>
  </TitlesOfParts>
  <Company>VVKT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Valstybinė vaistų kontrolės tarnyba prie Lietuvos Respublikos sveikatos apsaugos  ministerijos</dc:title>
  <dc:creator>am</dc:creator>
  <cp:lastModifiedBy>mjonutis</cp:lastModifiedBy>
  <cp:revision>167</cp:revision>
  <dcterms:created xsi:type="dcterms:W3CDTF">2012-05-10T07:30:59Z</dcterms:created>
  <dcterms:modified xsi:type="dcterms:W3CDTF">2012-06-27T07:41:49Z</dcterms:modified>
</cp:coreProperties>
</file>